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77" r:id="rId4"/>
    <p:sldId id="278" r:id="rId5"/>
    <p:sldId id="279" r:id="rId6"/>
    <p:sldId id="257" r:id="rId7"/>
    <p:sldId id="258" r:id="rId8"/>
    <p:sldId id="280" r:id="rId9"/>
    <p:sldId id="259" r:id="rId10"/>
    <p:sldId id="260" r:id="rId11"/>
    <p:sldId id="261" r:id="rId12"/>
    <p:sldId id="262" r:id="rId13"/>
    <p:sldId id="271" r:id="rId14"/>
    <p:sldId id="263" r:id="rId15"/>
    <p:sldId id="264" r:id="rId16"/>
    <p:sldId id="265" r:id="rId17"/>
    <p:sldId id="272" r:id="rId18"/>
    <p:sldId id="266" r:id="rId19"/>
    <p:sldId id="274" r:id="rId20"/>
    <p:sldId id="268" r:id="rId21"/>
    <p:sldId id="275" r:id="rId22"/>
    <p:sldId id="269" r:id="rId2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50F890-E34C-4A9E-B2FA-712475819001}" type="datetimeFigureOut">
              <a:rPr lang="zh-TW" altLang="en-US" smtClean="0"/>
              <a:pPr/>
              <a:t>2010/12/17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2852936"/>
            <a:ext cx="7851648" cy="1139552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 smtClean="0">
                <a:solidFill>
                  <a:srgbClr val="FFFF00"/>
                </a:solidFill>
              </a:rPr>
              <a:t>500D</a:t>
            </a:r>
            <a:r>
              <a:rPr lang="zh-TW" altLang="en-US" dirty="0" smtClean="0">
                <a:solidFill>
                  <a:srgbClr val="FFFF00"/>
                </a:solidFill>
              </a:rPr>
              <a:t>快速上手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11560" y="2132857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將鏡頭上的白點對準機身上的白點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如果是紅點就對準紅點</a:t>
            </a:r>
            <a:r>
              <a:rPr lang="en-US" altLang="zh-TW" sz="2800" dirty="0" smtClean="0"/>
              <a:t>)(</a:t>
            </a:r>
            <a:r>
              <a:rPr lang="zh-TW" altLang="en-US" sz="2800" dirty="0" smtClean="0"/>
              <a:t>如下圖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，並向右旋轉</a:t>
            </a:r>
          </a:p>
          <a:p>
            <a:endParaRPr lang="zh-TW" altLang="en-US" sz="2800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安裝鏡頭</a:t>
            </a:r>
            <a:endParaRPr lang="zh-TW" altLang="en-US" sz="40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683567" y="3501008"/>
            <a:ext cx="4212469" cy="2808312"/>
            <a:chOff x="683567" y="3501008"/>
            <a:chExt cx="4212469" cy="2808312"/>
          </a:xfrm>
        </p:grpSpPr>
        <p:pic>
          <p:nvPicPr>
            <p:cNvPr id="9" name="圖片 8" descr="IMG_754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567" y="3501008"/>
              <a:ext cx="4212469" cy="2808312"/>
            </a:xfrm>
            <a:prstGeom prst="rect">
              <a:avLst/>
            </a:prstGeom>
          </p:spPr>
        </p:pic>
        <p:sp>
          <p:nvSpPr>
            <p:cNvPr id="10" name="橢圓 9"/>
            <p:cNvSpPr/>
            <p:nvPr/>
          </p:nvSpPr>
          <p:spPr>
            <a:xfrm>
              <a:off x="2771800" y="4653136"/>
              <a:ext cx="288032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橢圓 10"/>
            <p:cNvSpPr/>
            <p:nvPr/>
          </p:nvSpPr>
          <p:spPr>
            <a:xfrm>
              <a:off x="3131840" y="4653136"/>
              <a:ext cx="288032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940152" y="2996952"/>
            <a:ext cx="2304255" cy="3456383"/>
            <a:chOff x="5940152" y="2996952"/>
            <a:chExt cx="2304255" cy="3456383"/>
          </a:xfrm>
        </p:grpSpPr>
        <p:pic>
          <p:nvPicPr>
            <p:cNvPr id="6" name="圖片 5" descr="IMG_754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5364088" y="3573016"/>
              <a:ext cx="3456383" cy="2304255"/>
            </a:xfrm>
            <a:prstGeom prst="rect">
              <a:avLst/>
            </a:prstGeom>
          </p:spPr>
        </p:pic>
        <p:sp>
          <p:nvSpPr>
            <p:cNvPr id="12" name="橢圓 11"/>
            <p:cNvSpPr/>
            <p:nvPr/>
          </p:nvSpPr>
          <p:spPr>
            <a:xfrm>
              <a:off x="7092280" y="5085184"/>
              <a:ext cx="360040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35480"/>
            <a:ext cx="3178696" cy="4389120"/>
          </a:xfrm>
        </p:spPr>
        <p:txBody>
          <a:bodyPr>
            <a:normAutofit/>
          </a:bodyPr>
          <a:lstStyle/>
          <a:p>
            <a:endParaRPr lang="en-US" altLang="zh-TW" sz="2800" dirty="0" smtClean="0"/>
          </a:p>
          <a:p>
            <a:r>
              <a:rPr lang="zh-TW" altLang="en-US" sz="2800" dirty="0" smtClean="0"/>
              <a:t>插記憶卡的位置位於相機右側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將蓋子開啟後，依照蓋子上的圖示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如右圖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將記憶卡</a:t>
            </a:r>
            <a:r>
              <a:rPr lang="en-US" altLang="zh-TW" sz="2800" dirty="0" smtClean="0"/>
              <a:t>(SD)</a:t>
            </a:r>
            <a:r>
              <a:rPr lang="zh-TW" altLang="en-US" sz="2800" dirty="0" smtClean="0"/>
              <a:t>插入，並將蓋子蓋上</a:t>
            </a:r>
            <a:endParaRPr lang="zh-TW" altLang="en-US" sz="2800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裝記憶卡</a:t>
            </a:r>
            <a:endParaRPr lang="zh-TW" altLang="en-US" sz="4000" dirty="0"/>
          </a:p>
        </p:txBody>
      </p:sp>
      <p:grpSp>
        <p:nvGrpSpPr>
          <p:cNvPr id="8" name="群組 7"/>
          <p:cNvGrpSpPr/>
          <p:nvPr/>
        </p:nvGrpSpPr>
        <p:grpSpPr>
          <a:xfrm>
            <a:off x="4139952" y="2564904"/>
            <a:ext cx="4464496" cy="3120347"/>
            <a:chOff x="4139952" y="2564904"/>
            <a:chExt cx="4464496" cy="3120347"/>
          </a:xfrm>
        </p:grpSpPr>
        <p:pic>
          <p:nvPicPr>
            <p:cNvPr id="5" name="圖片 4" descr="IMG_755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9952" y="2708920"/>
              <a:ext cx="4464496" cy="2976331"/>
            </a:xfrm>
            <a:prstGeom prst="rect">
              <a:avLst/>
            </a:prstGeom>
          </p:spPr>
        </p:pic>
        <p:sp>
          <p:nvSpPr>
            <p:cNvPr id="7" name="橢圓 6"/>
            <p:cNvSpPr/>
            <p:nvPr/>
          </p:nvSpPr>
          <p:spPr>
            <a:xfrm>
              <a:off x="4716016" y="2564904"/>
              <a:ext cx="3456384" cy="266429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35480"/>
            <a:ext cx="2386608" cy="4389120"/>
          </a:xfrm>
        </p:spPr>
        <p:txBody>
          <a:bodyPr>
            <a:normAutofit/>
          </a:bodyPr>
          <a:lstStyle/>
          <a:p>
            <a:endParaRPr lang="en-US" altLang="zh-TW" sz="2800" dirty="0" smtClean="0"/>
          </a:p>
          <a:p>
            <a:r>
              <a:rPr lang="zh-TW" altLang="en-US" sz="2800" dirty="0" smtClean="0"/>
              <a:t>相機開關位於相機上方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將開關轉至</a:t>
            </a:r>
            <a:r>
              <a:rPr lang="en-US" altLang="zh-TW" sz="2800" dirty="0" smtClean="0"/>
              <a:t>ON</a:t>
            </a:r>
            <a:r>
              <a:rPr lang="zh-TW" altLang="en-US" sz="2800" dirty="0" smtClean="0"/>
              <a:t>的位置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如右圖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，即可使用</a:t>
            </a:r>
            <a:endParaRPr lang="zh-TW" altLang="en-US" sz="2800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開關位置</a:t>
            </a:r>
            <a:endParaRPr lang="zh-TW" altLang="en-US" sz="4000" dirty="0"/>
          </a:p>
        </p:txBody>
      </p:sp>
      <p:grpSp>
        <p:nvGrpSpPr>
          <p:cNvPr id="7" name="群組 6"/>
          <p:cNvGrpSpPr/>
          <p:nvPr/>
        </p:nvGrpSpPr>
        <p:grpSpPr>
          <a:xfrm>
            <a:off x="3563888" y="2276872"/>
            <a:ext cx="4860032" cy="3240021"/>
            <a:chOff x="3563888" y="2276872"/>
            <a:chExt cx="4860032" cy="3240021"/>
          </a:xfrm>
        </p:grpSpPr>
        <p:pic>
          <p:nvPicPr>
            <p:cNvPr id="4" name="圖片 3" descr="IMG_7556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3888" y="2276872"/>
              <a:ext cx="4860032" cy="3240021"/>
            </a:xfrm>
            <a:prstGeom prst="rect">
              <a:avLst/>
            </a:prstGeom>
          </p:spPr>
        </p:pic>
        <p:sp>
          <p:nvSpPr>
            <p:cNvPr id="6" name="橢圓 5"/>
            <p:cNvSpPr/>
            <p:nvPr/>
          </p:nvSpPr>
          <p:spPr>
            <a:xfrm>
              <a:off x="5724128" y="3573016"/>
              <a:ext cx="2160240" cy="16561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95736" y="292494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70C0"/>
                </a:solidFill>
                <a:latin typeface="+mj-ea"/>
                <a:ea typeface="+mj-ea"/>
              </a:rPr>
              <a:t>部件名稱</a:t>
            </a:r>
            <a:endParaRPr lang="zh-TW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323528" y="1889448"/>
            <a:ext cx="8640960" cy="4968552"/>
            <a:chOff x="323528" y="1889448"/>
            <a:chExt cx="8640960" cy="4968552"/>
          </a:xfrm>
        </p:grpSpPr>
        <p:pic>
          <p:nvPicPr>
            <p:cNvPr id="4" name="圖片 3" descr="276754045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640" y="1889448"/>
              <a:ext cx="6624736" cy="4968552"/>
            </a:xfrm>
            <a:prstGeom prst="rect">
              <a:avLst/>
            </a:prstGeom>
          </p:spPr>
        </p:pic>
        <p:sp>
          <p:nvSpPr>
            <p:cNvPr id="5" name="直線圖說文字 1 4"/>
            <p:cNvSpPr/>
            <p:nvPr/>
          </p:nvSpPr>
          <p:spPr>
            <a:xfrm>
              <a:off x="611560" y="2060848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119267"/>
                <a:gd name="adj4" fmla="val 15939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模式轉盤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6" name="直線圖說文字 1 5"/>
            <p:cNvSpPr/>
            <p:nvPr/>
          </p:nvSpPr>
          <p:spPr>
            <a:xfrm>
              <a:off x="323528" y="2780928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33602"/>
                <a:gd name="adj4" fmla="val 15555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電源開關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7" name="直線圖說文字 1 6"/>
            <p:cNvSpPr/>
            <p:nvPr/>
          </p:nvSpPr>
          <p:spPr>
            <a:xfrm>
              <a:off x="323528" y="3573016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77259"/>
                <a:gd name="adj4" fmla="val 15459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主轉盤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直線圖說文字 1 7"/>
            <p:cNvSpPr/>
            <p:nvPr/>
          </p:nvSpPr>
          <p:spPr>
            <a:xfrm>
              <a:off x="323528" y="4365104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142768"/>
                <a:gd name="adj4" fmla="val 15843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快門按鈕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9" name="直線圖說文字 1 8"/>
            <p:cNvSpPr/>
            <p:nvPr/>
          </p:nvSpPr>
          <p:spPr>
            <a:xfrm>
              <a:off x="7308304" y="2204864"/>
              <a:ext cx="1512168" cy="576064"/>
            </a:xfrm>
            <a:prstGeom prst="borderCallout1">
              <a:avLst>
                <a:gd name="adj1" fmla="val 51504"/>
                <a:gd name="adj2" fmla="val -2574"/>
                <a:gd name="adj3" fmla="val 240206"/>
                <a:gd name="adj4" fmla="val -6520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閃光燈開關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直線圖說文字 1 9"/>
            <p:cNvSpPr/>
            <p:nvPr/>
          </p:nvSpPr>
          <p:spPr>
            <a:xfrm>
              <a:off x="7164288" y="3356992"/>
              <a:ext cx="1800200" cy="576064"/>
            </a:xfrm>
            <a:prstGeom prst="borderCallout1">
              <a:avLst>
                <a:gd name="adj1" fmla="val 51504"/>
                <a:gd name="adj2" fmla="val -2574"/>
                <a:gd name="adj3" fmla="val 235167"/>
                <a:gd name="adj4" fmla="val -29426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拆卸鏡頭按鈕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正面部分</a:t>
            </a:r>
            <a:endParaRPr lang="zh-TW" altLang="en-U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背面部分</a:t>
            </a:r>
            <a:endParaRPr lang="zh-TW" altLang="en-US" sz="40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179512" y="1916832"/>
            <a:ext cx="8964488" cy="4608512"/>
            <a:chOff x="179512" y="1916832"/>
            <a:chExt cx="8964488" cy="4608512"/>
          </a:xfrm>
        </p:grpSpPr>
        <p:pic>
          <p:nvPicPr>
            <p:cNvPr id="4" name="圖片 3" descr="IMG_7488.JPG"/>
            <p:cNvPicPr>
              <a:picLocks noChangeAspect="1"/>
            </p:cNvPicPr>
            <p:nvPr/>
          </p:nvPicPr>
          <p:blipFill>
            <a:blip r:embed="rId2" cstate="print"/>
            <a:srcRect t="6639" r="11595"/>
            <a:stretch>
              <a:fillRect/>
            </a:stretch>
          </p:blipFill>
          <p:spPr>
            <a:xfrm>
              <a:off x="1475656" y="2420888"/>
              <a:ext cx="5760640" cy="4050485"/>
            </a:xfrm>
            <a:prstGeom prst="rect">
              <a:avLst/>
            </a:prstGeom>
          </p:spPr>
        </p:pic>
        <p:sp>
          <p:nvSpPr>
            <p:cNvPr id="8" name="直線圖說文字 1 7"/>
            <p:cNvSpPr/>
            <p:nvPr/>
          </p:nvSpPr>
          <p:spPr>
            <a:xfrm>
              <a:off x="395536" y="3789040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49545"/>
                <a:gd name="adj4" fmla="val 24289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觀景窗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9" name="直線圖說文字 1 8"/>
            <p:cNvSpPr/>
            <p:nvPr/>
          </p:nvSpPr>
          <p:spPr>
            <a:xfrm>
              <a:off x="179512" y="4581128"/>
              <a:ext cx="1944216" cy="792088"/>
            </a:xfrm>
            <a:prstGeom prst="borderCallout1">
              <a:avLst>
                <a:gd name="adj1" fmla="val 18750"/>
                <a:gd name="adj2" fmla="val 99168"/>
                <a:gd name="adj3" fmla="val -77032"/>
                <a:gd name="adj4" fmla="val 20557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液晶螢幕關閉感應器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直線圖說文字 1 9"/>
            <p:cNvSpPr/>
            <p:nvPr/>
          </p:nvSpPr>
          <p:spPr>
            <a:xfrm>
              <a:off x="395536" y="5589240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24350"/>
                <a:gd name="adj4" fmla="val 15939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液晶螢幕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直線圖說文字 1 10"/>
            <p:cNvSpPr/>
            <p:nvPr/>
          </p:nvSpPr>
          <p:spPr>
            <a:xfrm>
              <a:off x="7127776" y="2996952"/>
              <a:ext cx="2016224" cy="792088"/>
            </a:xfrm>
            <a:prstGeom prst="borderCallout1">
              <a:avLst>
                <a:gd name="adj1" fmla="val 59063"/>
                <a:gd name="adj2" fmla="val 305"/>
                <a:gd name="adj3" fmla="val 85137"/>
                <a:gd name="adj4" fmla="val -1659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選擇對焦點、相片預覽縮放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直線圖說文字 1 11"/>
            <p:cNvSpPr/>
            <p:nvPr/>
          </p:nvSpPr>
          <p:spPr>
            <a:xfrm>
              <a:off x="7127776" y="1916832"/>
              <a:ext cx="2016224" cy="792088"/>
            </a:xfrm>
            <a:prstGeom prst="borderCallout1">
              <a:avLst>
                <a:gd name="adj1" fmla="val 99376"/>
                <a:gd name="adj2" fmla="val 1025"/>
                <a:gd name="adj3" fmla="val 292199"/>
                <a:gd name="adj4" fmla="val -8354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光圈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/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曝光補償按鈕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3" name="直線圖說文字 1 12"/>
            <p:cNvSpPr/>
            <p:nvPr/>
          </p:nvSpPr>
          <p:spPr>
            <a:xfrm>
              <a:off x="6948264" y="4005064"/>
              <a:ext cx="2016224" cy="792088"/>
            </a:xfrm>
            <a:prstGeom prst="borderCallout1">
              <a:avLst>
                <a:gd name="adj1" fmla="val 59063"/>
                <a:gd name="adj2" fmla="val 305"/>
                <a:gd name="adj3" fmla="val 85137"/>
                <a:gd name="adj4" fmla="val -7418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即時顯示拍攝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/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短片拍攝按鈕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4" name="直線圖說文字 1 13"/>
            <p:cNvSpPr/>
            <p:nvPr/>
          </p:nvSpPr>
          <p:spPr>
            <a:xfrm>
              <a:off x="7308304" y="5085184"/>
              <a:ext cx="1512168" cy="576064"/>
            </a:xfrm>
            <a:prstGeom prst="borderCallout1">
              <a:avLst>
                <a:gd name="adj1" fmla="val 41426"/>
                <a:gd name="adj2" fmla="val -655"/>
                <a:gd name="adj3" fmla="val -16792"/>
                <a:gd name="adj4" fmla="val -9400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十字鍵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5" name="直線圖說文字 1 14"/>
            <p:cNvSpPr/>
            <p:nvPr/>
          </p:nvSpPr>
          <p:spPr>
            <a:xfrm>
              <a:off x="7308304" y="5949280"/>
              <a:ext cx="1656184" cy="576064"/>
            </a:xfrm>
            <a:prstGeom prst="borderCallout1">
              <a:avLst>
                <a:gd name="adj1" fmla="val 41426"/>
                <a:gd name="adj2" fmla="val -655"/>
                <a:gd name="adj3" fmla="val -117575"/>
                <a:gd name="adj4" fmla="val -9195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SET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設定按鈕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鏡頭部分</a:t>
            </a:r>
            <a:endParaRPr lang="zh-TW" altLang="en-US" sz="40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323528" y="1772816"/>
            <a:ext cx="8496944" cy="4828322"/>
            <a:chOff x="323528" y="1772816"/>
            <a:chExt cx="8496944" cy="4828322"/>
          </a:xfrm>
        </p:grpSpPr>
        <p:pic>
          <p:nvPicPr>
            <p:cNvPr id="4" name="圖片 3" descr="IMG_7498.JPG"/>
            <p:cNvPicPr>
              <a:picLocks noChangeAspect="1"/>
            </p:cNvPicPr>
            <p:nvPr/>
          </p:nvPicPr>
          <p:blipFill>
            <a:blip r:embed="rId2" cstate="print"/>
            <a:srcRect l="14598" t="9329" r="4658" b="2049"/>
            <a:stretch>
              <a:fillRect/>
            </a:stretch>
          </p:blipFill>
          <p:spPr>
            <a:xfrm rot="16200000">
              <a:off x="2337859" y="2422781"/>
              <a:ext cx="4828322" cy="3528392"/>
            </a:xfrm>
            <a:prstGeom prst="rect">
              <a:avLst/>
            </a:prstGeom>
          </p:spPr>
        </p:pic>
        <p:sp>
          <p:nvSpPr>
            <p:cNvPr id="6" name="直線圖說文字 1 5"/>
            <p:cNvSpPr/>
            <p:nvPr/>
          </p:nvSpPr>
          <p:spPr>
            <a:xfrm>
              <a:off x="611560" y="2420888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24348"/>
                <a:gd name="adj4" fmla="val 21314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鏡頭前蓋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7" name="直線圖說文字 1 6"/>
            <p:cNvSpPr/>
            <p:nvPr/>
          </p:nvSpPr>
          <p:spPr>
            <a:xfrm>
              <a:off x="611560" y="3212976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97415"/>
                <a:gd name="adj4" fmla="val 22274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對焦環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直線圖說文字 1 7"/>
            <p:cNvSpPr/>
            <p:nvPr/>
          </p:nvSpPr>
          <p:spPr>
            <a:xfrm>
              <a:off x="323528" y="4221088"/>
              <a:ext cx="2088232" cy="576064"/>
            </a:xfrm>
            <a:prstGeom prst="borderCallout1">
              <a:avLst>
                <a:gd name="adj1" fmla="val 18750"/>
                <a:gd name="adj2" fmla="val 99168"/>
                <a:gd name="adj3" fmla="val -59622"/>
                <a:gd name="adj4" fmla="val 201195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焦距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(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調整遠近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)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直線圖說文字 1 9"/>
            <p:cNvSpPr/>
            <p:nvPr/>
          </p:nvSpPr>
          <p:spPr>
            <a:xfrm>
              <a:off x="6876256" y="3717032"/>
              <a:ext cx="1728192" cy="576064"/>
            </a:xfrm>
            <a:prstGeom prst="borderCallout1">
              <a:avLst>
                <a:gd name="adj1" fmla="val 64102"/>
                <a:gd name="adj2" fmla="val 305"/>
                <a:gd name="adj3" fmla="val 245246"/>
                <a:gd name="adj4" fmla="val -11475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防手震開關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直線圖說文字 1 10"/>
            <p:cNvSpPr/>
            <p:nvPr/>
          </p:nvSpPr>
          <p:spPr>
            <a:xfrm>
              <a:off x="6876256" y="4437112"/>
              <a:ext cx="1944216" cy="576064"/>
            </a:xfrm>
            <a:prstGeom prst="borderCallout1">
              <a:avLst>
                <a:gd name="adj1" fmla="val 64102"/>
                <a:gd name="adj2" fmla="val 305"/>
                <a:gd name="adj3" fmla="val 131866"/>
                <a:gd name="adj4" fmla="val -699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對焦模式開關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直線圖說文字 1 11"/>
            <p:cNvSpPr/>
            <p:nvPr/>
          </p:nvSpPr>
          <p:spPr>
            <a:xfrm>
              <a:off x="6876256" y="5301208"/>
              <a:ext cx="1512168" cy="576064"/>
            </a:xfrm>
            <a:prstGeom prst="borderCallout1">
              <a:avLst>
                <a:gd name="adj1" fmla="val 28828"/>
                <a:gd name="adj2" fmla="val 305"/>
                <a:gd name="adj3" fmla="val 116747"/>
                <a:gd name="adj4" fmla="val -11895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鏡頭後蓋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95736" y="292494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70C0"/>
                </a:solidFill>
                <a:latin typeface="+mj-ea"/>
                <a:ea typeface="+mj-ea"/>
              </a:rPr>
              <a:t>拍攝設定</a:t>
            </a:r>
            <a:endParaRPr lang="zh-TW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拍攝設定</a:t>
            </a:r>
            <a:endParaRPr lang="zh-TW" altLang="en-US" sz="40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179512" y="1268760"/>
            <a:ext cx="8784976" cy="5328592"/>
            <a:chOff x="179512" y="1268760"/>
            <a:chExt cx="8784976" cy="5328592"/>
          </a:xfrm>
        </p:grpSpPr>
        <p:pic>
          <p:nvPicPr>
            <p:cNvPr id="7" name="圖片 6" descr="IMG_7577.JPG"/>
            <p:cNvPicPr>
              <a:picLocks noChangeAspect="1"/>
            </p:cNvPicPr>
            <p:nvPr/>
          </p:nvPicPr>
          <p:blipFill>
            <a:blip r:embed="rId2" cstate="print"/>
            <a:srcRect l="14562" t="29919" r="24800" b="3932"/>
            <a:stretch>
              <a:fillRect/>
            </a:stretch>
          </p:blipFill>
          <p:spPr>
            <a:xfrm>
              <a:off x="2339752" y="2060848"/>
              <a:ext cx="5184576" cy="3770601"/>
            </a:xfrm>
            <a:prstGeom prst="rect">
              <a:avLst/>
            </a:prstGeom>
          </p:spPr>
        </p:pic>
        <p:sp>
          <p:nvSpPr>
            <p:cNvPr id="8" name="直線圖說文字 1 7"/>
            <p:cNvSpPr/>
            <p:nvPr/>
          </p:nvSpPr>
          <p:spPr>
            <a:xfrm>
              <a:off x="539552" y="2348880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23524"/>
                <a:gd name="adj4" fmla="val 13827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快門速度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9" name="直線圖說文字 1 8"/>
            <p:cNvSpPr/>
            <p:nvPr/>
          </p:nvSpPr>
          <p:spPr>
            <a:xfrm>
              <a:off x="179512" y="3140968"/>
              <a:ext cx="2088232" cy="576064"/>
            </a:xfrm>
            <a:prstGeom prst="borderCallout1">
              <a:avLst>
                <a:gd name="adj1" fmla="val 18750"/>
                <a:gd name="adj2" fmla="val 99168"/>
                <a:gd name="adj3" fmla="val 28562"/>
                <a:gd name="adj4" fmla="val 17849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曝光量指示標尺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直線圖說文字 1 9"/>
            <p:cNvSpPr/>
            <p:nvPr/>
          </p:nvSpPr>
          <p:spPr>
            <a:xfrm>
              <a:off x="251520" y="3933056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51239"/>
                <a:gd name="adj4" fmla="val 23330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相片風格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直線圖說文字 1 10"/>
            <p:cNvSpPr/>
            <p:nvPr/>
          </p:nvSpPr>
          <p:spPr>
            <a:xfrm>
              <a:off x="251520" y="5517232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107493"/>
                <a:gd name="adj4" fmla="val 19106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相片畫質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直線圖說文字 1 11"/>
            <p:cNvSpPr/>
            <p:nvPr/>
          </p:nvSpPr>
          <p:spPr>
            <a:xfrm>
              <a:off x="251520" y="4725144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67180"/>
                <a:gd name="adj4" fmla="val 16323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拍攝模式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3" name="直線圖說文字 1 12"/>
            <p:cNvSpPr/>
            <p:nvPr/>
          </p:nvSpPr>
          <p:spPr>
            <a:xfrm>
              <a:off x="2411760" y="6021288"/>
              <a:ext cx="1512168" cy="576064"/>
            </a:xfrm>
            <a:prstGeom prst="borderCallout1">
              <a:avLst>
                <a:gd name="adj1" fmla="val -1406"/>
                <a:gd name="adj2" fmla="val 57895"/>
                <a:gd name="adj3" fmla="val -94895"/>
                <a:gd name="adj4" fmla="val 6341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速控圖示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4" name="直線圖說文字 1 13"/>
            <p:cNvSpPr/>
            <p:nvPr/>
          </p:nvSpPr>
          <p:spPr>
            <a:xfrm>
              <a:off x="4499992" y="6021288"/>
              <a:ext cx="1512168" cy="576064"/>
            </a:xfrm>
            <a:prstGeom prst="borderCallout1">
              <a:avLst>
                <a:gd name="adj1" fmla="val -1406"/>
                <a:gd name="adj2" fmla="val 57895"/>
                <a:gd name="adj3" fmla="val -94895"/>
                <a:gd name="adj4" fmla="val 6341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電量檢查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5" name="直線圖說文字 1 14"/>
            <p:cNvSpPr/>
            <p:nvPr/>
          </p:nvSpPr>
          <p:spPr>
            <a:xfrm>
              <a:off x="4139952" y="1340768"/>
              <a:ext cx="1512168" cy="576064"/>
            </a:xfrm>
            <a:prstGeom prst="borderCallout1">
              <a:avLst>
                <a:gd name="adj1" fmla="val 104416"/>
                <a:gd name="adj2" fmla="val 51176"/>
                <a:gd name="adj3" fmla="val 179737"/>
                <a:gd name="adj4" fmla="val 4997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光圈大小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6" name="直線圖說文字 1 15"/>
            <p:cNvSpPr/>
            <p:nvPr/>
          </p:nvSpPr>
          <p:spPr>
            <a:xfrm>
              <a:off x="6084168" y="1268760"/>
              <a:ext cx="1512168" cy="576064"/>
            </a:xfrm>
            <a:prstGeom prst="borderCallout1">
              <a:avLst>
                <a:gd name="adj1" fmla="val 104416"/>
                <a:gd name="adj2" fmla="val 51176"/>
                <a:gd name="adj3" fmla="val 204933"/>
                <a:gd name="adj4" fmla="val 1541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ISO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感光度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7" name="直線圖說文字 1 16"/>
            <p:cNvSpPr/>
            <p:nvPr/>
          </p:nvSpPr>
          <p:spPr>
            <a:xfrm>
              <a:off x="7452320" y="2420888"/>
              <a:ext cx="1512168" cy="576064"/>
            </a:xfrm>
            <a:prstGeom prst="borderCallout1">
              <a:avLst>
                <a:gd name="adj1" fmla="val 61583"/>
                <a:gd name="adj2" fmla="val 305"/>
                <a:gd name="adj3" fmla="val 290598"/>
                <a:gd name="adj4" fmla="val -8536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白平衡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8" name="直線圖說文字 1 17"/>
            <p:cNvSpPr/>
            <p:nvPr/>
          </p:nvSpPr>
          <p:spPr>
            <a:xfrm>
              <a:off x="7164288" y="3212976"/>
              <a:ext cx="1800200" cy="576064"/>
            </a:xfrm>
            <a:prstGeom prst="borderCallout1">
              <a:avLst>
                <a:gd name="adj1" fmla="val 61583"/>
                <a:gd name="adj2" fmla="val 305"/>
                <a:gd name="adj3" fmla="val 265403"/>
                <a:gd name="adj4" fmla="val -8640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自動對焦模式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9" name="直線圖說文字 1 18"/>
            <p:cNvSpPr/>
            <p:nvPr/>
          </p:nvSpPr>
          <p:spPr>
            <a:xfrm>
              <a:off x="7452320" y="3933056"/>
              <a:ext cx="1512168" cy="576064"/>
            </a:xfrm>
            <a:prstGeom prst="borderCallout1">
              <a:avLst>
                <a:gd name="adj1" fmla="val 61583"/>
                <a:gd name="adj2" fmla="val 305"/>
                <a:gd name="adj3" fmla="val 43681"/>
                <a:gd name="adj4" fmla="val -2585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測光模式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0" name="直線圖說文字 1 19"/>
            <p:cNvSpPr/>
            <p:nvPr/>
          </p:nvSpPr>
          <p:spPr>
            <a:xfrm>
              <a:off x="7452320" y="4653136"/>
              <a:ext cx="1512168" cy="576064"/>
            </a:xfrm>
            <a:prstGeom prst="borderCallout1">
              <a:avLst>
                <a:gd name="adj1" fmla="val 61583"/>
                <a:gd name="adj2" fmla="val 305"/>
                <a:gd name="adj3" fmla="val 26044"/>
                <a:gd name="adj4" fmla="val -2489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連拍張數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1" name="直線圖說文字 1 20"/>
            <p:cNvSpPr/>
            <p:nvPr/>
          </p:nvSpPr>
          <p:spPr>
            <a:xfrm>
              <a:off x="6876256" y="6021288"/>
              <a:ext cx="2088232" cy="576064"/>
            </a:xfrm>
            <a:prstGeom prst="borderCallout1">
              <a:avLst>
                <a:gd name="adj1" fmla="val -1406"/>
                <a:gd name="adj2" fmla="val 26717"/>
                <a:gd name="adj3" fmla="val -97415"/>
                <a:gd name="adj4" fmla="val -1178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剩餘可拍攝數量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95736" y="292494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70C0"/>
                </a:solidFill>
                <a:latin typeface="+mj-ea"/>
                <a:ea typeface="+mj-ea"/>
              </a:rPr>
              <a:t>拍攝模式</a:t>
            </a:r>
            <a:endParaRPr lang="zh-TW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95736" y="292494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70C0"/>
                </a:solidFill>
                <a:latin typeface="+mj-ea"/>
                <a:ea typeface="+mj-ea"/>
              </a:rPr>
              <a:t>所有物件</a:t>
            </a:r>
            <a:endParaRPr lang="zh-TW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394720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基本拍攝模式</a:t>
            </a:r>
            <a:endParaRPr lang="zh-TW" altLang="en-US" sz="40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467544" y="1988840"/>
            <a:ext cx="3024336" cy="576064"/>
            <a:chOff x="467544" y="1988840"/>
            <a:chExt cx="3024336" cy="576064"/>
          </a:xfrm>
        </p:grpSpPr>
        <p:pic>
          <p:nvPicPr>
            <p:cNvPr id="12" name="圖片 11" descr="IMG_7609.JPG"/>
            <p:cNvPicPr>
              <a:picLocks noChangeAspect="1"/>
            </p:cNvPicPr>
            <p:nvPr/>
          </p:nvPicPr>
          <p:blipFill>
            <a:blip r:embed="rId2" cstate="print"/>
            <a:srcRect l="51575" t="39369" r="42125" b="48819"/>
            <a:stretch>
              <a:fillRect/>
            </a:stretch>
          </p:blipFill>
          <p:spPr>
            <a:xfrm rot="16200000">
              <a:off x="539552" y="1916832"/>
              <a:ext cx="576064" cy="72008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1331640" y="1988840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全自動模式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67544" y="2780928"/>
            <a:ext cx="3024336" cy="720080"/>
            <a:chOff x="467544" y="2780928"/>
            <a:chExt cx="3024336" cy="720080"/>
          </a:xfrm>
        </p:grpSpPr>
        <p:pic>
          <p:nvPicPr>
            <p:cNvPr id="13" name="圖片 12" descr="IMG_7610.JPG"/>
            <p:cNvPicPr>
              <a:picLocks noChangeAspect="1"/>
            </p:cNvPicPr>
            <p:nvPr/>
          </p:nvPicPr>
          <p:blipFill>
            <a:blip r:embed="rId3" cstate="print"/>
            <a:srcRect l="50787" t="39369" r="41338" b="48819"/>
            <a:stretch>
              <a:fillRect/>
            </a:stretch>
          </p:blipFill>
          <p:spPr>
            <a:xfrm rot="16200000">
              <a:off x="467544" y="2780928"/>
              <a:ext cx="720080" cy="72008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1331640" y="2852936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人像模式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67544" y="3789040"/>
            <a:ext cx="3024336" cy="576064"/>
            <a:chOff x="467544" y="3789040"/>
            <a:chExt cx="3024336" cy="576064"/>
          </a:xfrm>
        </p:grpSpPr>
        <p:pic>
          <p:nvPicPr>
            <p:cNvPr id="14" name="圖片 13" descr="IMG_7597.JPG"/>
            <p:cNvPicPr>
              <a:picLocks noChangeAspect="1"/>
            </p:cNvPicPr>
            <p:nvPr/>
          </p:nvPicPr>
          <p:blipFill>
            <a:blip r:embed="rId4" cstate="print"/>
            <a:srcRect l="51575" t="39369" r="42125" b="48819"/>
            <a:stretch>
              <a:fillRect/>
            </a:stretch>
          </p:blipFill>
          <p:spPr>
            <a:xfrm rot="16200000">
              <a:off x="539552" y="3717032"/>
              <a:ext cx="576064" cy="72008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331640" y="3789040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風景模式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467544" y="4581128"/>
            <a:ext cx="3024336" cy="720080"/>
            <a:chOff x="467544" y="4581128"/>
            <a:chExt cx="3024336" cy="720080"/>
          </a:xfrm>
        </p:grpSpPr>
        <p:pic>
          <p:nvPicPr>
            <p:cNvPr id="15" name="圖片 14" descr="IMG_7598.JPG"/>
            <p:cNvPicPr>
              <a:picLocks noChangeAspect="1"/>
            </p:cNvPicPr>
            <p:nvPr/>
          </p:nvPicPr>
          <p:blipFill>
            <a:blip r:embed="rId5" cstate="print"/>
            <a:srcRect l="50787" t="39369" r="41338" b="48819"/>
            <a:stretch>
              <a:fillRect/>
            </a:stretch>
          </p:blipFill>
          <p:spPr>
            <a:xfrm rot="16200000">
              <a:off x="467544" y="4581128"/>
              <a:ext cx="720080" cy="72008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331640" y="4653136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近攝模式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395536" y="5589240"/>
            <a:ext cx="3096344" cy="720080"/>
            <a:chOff x="395536" y="5589240"/>
            <a:chExt cx="3096344" cy="720080"/>
          </a:xfrm>
        </p:grpSpPr>
        <p:pic>
          <p:nvPicPr>
            <p:cNvPr id="16" name="圖片 15" descr="IMG_7599.JPG"/>
            <p:cNvPicPr>
              <a:picLocks noChangeAspect="1"/>
            </p:cNvPicPr>
            <p:nvPr/>
          </p:nvPicPr>
          <p:blipFill>
            <a:blip r:embed="rId6" cstate="print"/>
            <a:srcRect l="50787" t="38188" r="41338" b="47637"/>
            <a:stretch>
              <a:fillRect/>
            </a:stretch>
          </p:blipFill>
          <p:spPr>
            <a:xfrm rot="16200000">
              <a:off x="467544" y="5517232"/>
              <a:ext cx="720080" cy="864096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1331640" y="5661248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運動模式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4932040" y="1988840"/>
            <a:ext cx="3168352" cy="648072"/>
            <a:chOff x="4932040" y="1988840"/>
            <a:chExt cx="3168352" cy="648072"/>
          </a:xfrm>
        </p:grpSpPr>
        <p:pic>
          <p:nvPicPr>
            <p:cNvPr id="17" name="圖片 16" descr="IMG_7600.JPG"/>
            <p:cNvPicPr>
              <a:picLocks noChangeAspect="1"/>
            </p:cNvPicPr>
            <p:nvPr/>
          </p:nvPicPr>
          <p:blipFill>
            <a:blip r:embed="rId7" cstate="print"/>
            <a:srcRect l="51575" t="39369" r="41338" b="50000"/>
            <a:stretch>
              <a:fillRect/>
            </a:stretch>
          </p:blipFill>
          <p:spPr>
            <a:xfrm rot="16200000">
              <a:off x="4932040" y="1988840"/>
              <a:ext cx="648072" cy="648072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5940152" y="1988840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夜間人像模式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4932040" y="2780928"/>
            <a:ext cx="3168352" cy="576064"/>
            <a:chOff x="4932040" y="2780928"/>
            <a:chExt cx="3168352" cy="576064"/>
          </a:xfrm>
        </p:grpSpPr>
        <p:pic>
          <p:nvPicPr>
            <p:cNvPr id="18" name="圖片 17" descr="IMG_7601.JPG"/>
            <p:cNvPicPr>
              <a:picLocks noChangeAspect="1"/>
            </p:cNvPicPr>
            <p:nvPr/>
          </p:nvPicPr>
          <p:blipFill>
            <a:blip r:embed="rId8" cstate="print"/>
            <a:srcRect l="52363" t="39369" r="41338" b="48818"/>
            <a:stretch>
              <a:fillRect/>
            </a:stretch>
          </p:blipFill>
          <p:spPr>
            <a:xfrm rot="16200000">
              <a:off x="5004048" y="2708920"/>
              <a:ext cx="576064" cy="72008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5940152" y="2780928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閃光燈關閉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394720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創意拍攝模式</a:t>
            </a:r>
            <a:endParaRPr lang="zh-TW" altLang="en-US" sz="40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4716016" y="3068960"/>
            <a:ext cx="3312368" cy="576064"/>
            <a:chOff x="4716016" y="3068960"/>
            <a:chExt cx="3312368" cy="576064"/>
          </a:xfrm>
        </p:grpSpPr>
        <p:pic>
          <p:nvPicPr>
            <p:cNvPr id="10" name="圖片 9" descr="IMG_7608.JPG"/>
            <p:cNvPicPr>
              <a:picLocks noChangeAspect="1"/>
            </p:cNvPicPr>
            <p:nvPr/>
          </p:nvPicPr>
          <p:blipFill>
            <a:blip r:embed="rId2" cstate="print"/>
            <a:srcRect l="51575" t="39369" r="42125" b="47637"/>
            <a:stretch>
              <a:fillRect/>
            </a:stretch>
          </p:blipFill>
          <p:spPr>
            <a:xfrm rot="16200000">
              <a:off x="4824028" y="2960948"/>
              <a:ext cx="576064" cy="792088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868144" y="3068960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創意自動模式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716016" y="2132856"/>
            <a:ext cx="3312368" cy="576064"/>
            <a:chOff x="4716016" y="2132856"/>
            <a:chExt cx="3312368" cy="576064"/>
          </a:xfrm>
        </p:grpSpPr>
        <p:pic>
          <p:nvPicPr>
            <p:cNvPr id="8" name="圖片 7" descr="IMG_7607.JPG"/>
            <p:cNvPicPr>
              <a:picLocks noChangeAspect="1"/>
            </p:cNvPicPr>
            <p:nvPr/>
          </p:nvPicPr>
          <p:blipFill>
            <a:blip r:embed="rId3" cstate="print"/>
            <a:srcRect l="51575" t="39369" r="42125" b="50000"/>
            <a:stretch>
              <a:fillRect/>
            </a:stretch>
          </p:blipFill>
          <p:spPr>
            <a:xfrm rot="16200000">
              <a:off x="4752020" y="2096852"/>
              <a:ext cx="576064" cy="64807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868144" y="2132856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程式自動曝光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67544" y="2204864"/>
            <a:ext cx="3816424" cy="648072"/>
            <a:chOff x="467544" y="2204864"/>
            <a:chExt cx="3816424" cy="648072"/>
          </a:xfrm>
        </p:grpSpPr>
        <p:pic>
          <p:nvPicPr>
            <p:cNvPr id="4" name="圖片 3" descr="IMG_7603.JPG"/>
            <p:cNvPicPr>
              <a:picLocks noChangeAspect="1"/>
            </p:cNvPicPr>
            <p:nvPr/>
          </p:nvPicPr>
          <p:blipFill>
            <a:blip r:embed="rId4" cstate="print"/>
            <a:srcRect l="51575" t="38188" r="41338" b="47637"/>
            <a:stretch>
              <a:fillRect/>
            </a:stretch>
          </p:blipFill>
          <p:spPr>
            <a:xfrm rot="16200000">
              <a:off x="575556" y="2096852"/>
              <a:ext cx="648072" cy="86409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691680" y="2204864"/>
              <a:ext cx="2592288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自動景深自動曝光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67544" y="3140968"/>
            <a:ext cx="3816424" cy="684076"/>
            <a:chOff x="467544" y="3140968"/>
            <a:chExt cx="3816424" cy="684076"/>
          </a:xfrm>
        </p:grpSpPr>
        <p:pic>
          <p:nvPicPr>
            <p:cNvPr id="5" name="圖片 4" descr="IMG_7604.JPG"/>
            <p:cNvPicPr>
              <a:picLocks noChangeAspect="1"/>
            </p:cNvPicPr>
            <p:nvPr/>
          </p:nvPicPr>
          <p:blipFill>
            <a:blip r:embed="rId5" cstate="print"/>
            <a:srcRect l="51969" t="39960" r="42125" b="48818"/>
            <a:stretch>
              <a:fillRect/>
            </a:stretch>
          </p:blipFill>
          <p:spPr>
            <a:xfrm rot="16200000">
              <a:off x="539552" y="3212976"/>
              <a:ext cx="540060" cy="684076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691680" y="3140968"/>
              <a:ext cx="2592288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手動曝光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467544" y="4077072"/>
            <a:ext cx="3816424" cy="648072"/>
            <a:chOff x="467544" y="4077072"/>
            <a:chExt cx="3816424" cy="648072"/>
          </a:xfrm>
        </p:grpSpPr>
        <p:pic>
          <p:nvPicPr>
            <p:cNvPr id="6" name="圖片 5" descr="IMG_7605.JPG"/>
            <p:cNvPicPr>
              <a:picLocks noChangeAspect="1"/>
            </p:cNvPicPr>
            <p:nvPr/>
          </p:nvPicPr>
          <p:blipFill>
            <a:blip r:embed="rId6" cstate="print"/>
            <a:srcRect l="51575" t="38188" r="42125" b="47637"/>
            <a:stretch>
              <a:fillRect/>
            </a:stretch>
          </p:blipFill>
          <p:spPr>
            <a:xfrm rot="16200000">
              <a:off x="611560" y="4005064"/>
              <a:ext cx="576064" cy="86409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691680" y="4077072"/>
              <a:ext cx="2592288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光圈先決自動曝光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39552" y="5085184"/>
            <a:ext cx="3744416" cy="576064"/>
            <a:chOff x="539552" y="5085184"/>
            <a:chExt cx="3744416" cy="576064"/>
          </a:xfrm>
        </p:grpSpPr>
        <p:pic>
          <p:nvPicPr>
            <p:cNvPr id="7" name="圖片 6" descr="IMG_7606.JPG"/>
            <p:cNvPicPr>
              <a:picLocks noChangeAspect="1"/>
            </p:cNvPicPr>
            <p:nvPr/>
          </p:nvPicPr>
          <p:blipFill>
            <a:blip r:embed="rId7" cstate="print"/>
            <a:srcRect l="51575" t="38188" r="42125" b="48818"/>
            <a:stretch>
              <a:fillRect/>
            </a:stretch>
          </p:blipFill>
          <p:spPr>
            <a:xfrm rot="16200000">
              <a:off x="647564" y="4977172"/>
              <a:ext cx="576064" cy="7920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691680" y="5085184"/>
              <a:ext cx="2592288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快門先決自動曝光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請確認所有器材是否有全部還清</a:t>
            </a:r>
            <a:endParaRPr lang="en-US" altLang="zh-TW" dirty="0" smtClean="0"/>
          </a:p>
          <a:p>
            <a:r>
              <a:rPr lang="zh-TW" altLang="en-US" dirty="0" smtClean="0"/>
              <a:t>記憶卡與電池要記得拔出來</a:t>
            </a:r>
            <a:endParaRPr lang="en-US" altLang="zh-TW" dirty="0" smtClean="0"/>
          </a:p>
          <a:p>
            <a:r>
              <a:rPr lang="zh-TW" altLang="en-US" dirty="0" smtClean="0"/>
              <a:t>請盡量避免相機入塵</a:t>
            </a:r>
            <a:endParaRPr lang="en-US" altLang="zh-TW" dirty="0" smtClean="0"/>
          </a:p>
          <a:p>
            <a:r>
              <a:rPr lang="zh-TW" altLang="en-US" dirty="0" smtClean="0"/>
              <a:t>鏡頭要拆下來，並把鏡頭前後蓋與機身蓋蓋上</a:t>
            </a:r>
            <a:endParaRPr lang="en-US" altLang="zh-TW" dirty="0" smtClean="0"/>
          </a:p>
          <a:p>
            <a:r>
              <a:rPr lang="zh-TW" altLang="en-US" dirty="0" smtClean="0"/>
              <a:t>請記得把電充飽</a:t>
            </a:r>
            <a:endParaRPr lang="en-US" altLang="zh-TW" dirty="0" smtClean="0"/>
          </a:p>
          <a:p>
            <a:r>
              <a:rPr lang="zh-TW" altLang="en-US" dirty="0" smtClean="0"/>
              <a:t>所有的數位相機請在當天的四點半以前歸還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2746648" cy="79435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相機物件</a:t>
            </a:r>
            <a:endParaRPr lang="zh-TW" altLang="en-US" sz="40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683568" y="2852936"/>
            <a:ext cx="2088232" cy="3096344"/>
            <a:chOff x="683568" y="2852936"/>
            <a:chExt cx="2088232" cy="3096344"/>
          </a:xfrm>
        </p:grpSpPr>
        <p:pic>
          <p:nvPicPr>
            <p:cNvPr id="4" name="圖片 3" descr="IMG_7496.JPG"/>
            <p:cNvPicPr>
              <a:picLocks noChangeAspect="1"/>
            </p:cNvPicPr>
            <p:nvPr/>
          </p:nvPicPr>
          <p:blipFill>
            <a:blip r:embed="rId2" cstate="print"/>
            <a:srcRect l="13336" r="9316"/>
            <a:stretch>
              <a:fillRect/>
            </a:stretch>
          </p:blipFill>
          <p:spPr>
            <a:xfrm>
              <a:off x="683568" y="2852936"/>
              <a:ext cx="2088232" cy="1797530"/>
            </a:xfrm>
            <a:prstGeom prst="rect">
              <a:avLst/>
            </a:prstGeom>
          </p:spPr>
        </p:pic>
        <p:sp>
          <p:nvSpPr>
            <p:cNvPr id="9" name="直線圖說文字 1 8"/>
            <p:cNvSpPr/>
            <p:nvPr/>
          </p:nvSpPr>
          <p:spPr>
            <a:xfrm>
              <a:off x="683568" y="5373216"/>
              <a:ext cx="1944216" cy="576064"/>
            </a:xfrm>
            <a:prstGeom prst="borderCallout1">
              <a:avLst>
                <a:gd name="adj1" fmla="val -1406"/>
                <a:gd name="adj2" fmla="val 49964"/>
                <a:gd name="adj3" fmla="val -242529"/>
                <a:gd name="adj4" fmla="val 6312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機身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機身蓋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419872" y="2276872"/>
            <a:ext cx="2376264" cy="3672408"/>
            <a:chOff x="3419872" y="2276872"/>
            <a:chExt cx="2376264" cy="3672408"/>
          </a:xfrm>
        </p:grpSpPr>
        <p:pic>
          <p:nvPicPr>
            <p:cNvPr id="6" name="圖片 5" descr="IMG_7498.JPG"/>
            <p:cNvPicPr>
              <a:picLocks noChangeAspect="1"/>
            </p:cNvPicPr>
            <p:nvPr/>
          </p:nvPicPr>
          <p:blipFill>
            <a:blip r:embed="rId3" cstate="print"/>
            <a:srcRect l="17722" t="14914" r="8512" b="6252"/>
            <a:stretch>
              <a:fillRect/>
            </a:stretch>
          </p:blipFill>
          <p:spPr>
            <a:xfrm rot="16200000">
              <a:off x="3241798" y="2670970"/>
              <a:ext cx="2732412" cy="1944216"/>
            </a:xfrm>
            <a:prstGeom prst="rect">
              <a:avLst/>
            </a:prstGeom>
          </p:spPr>
        </p:pic>
        <p:sp>
          <p:nvSpPr>
            <p:cNvPr id="10" name="直線圖說文字 1 9"/>
            <p:cNvSpPr/>
            <p:nvPr/>
          </p:nvSpPr>
          <p:spPr>
            <a:xfrm>
              <a:off x="3419872" y="5373216"/>
              <a:ext cx="2376264" cy="576064"/>
            </a:xfrm>
            <a:prstGeom prst="borderCallout1">
              <a:avLst>
                <a:gd name="adj1" fmla="val -1406"/>
                <a:gd name="adj2" fmla="val 49964"/>
                <a:gd name="adj3" fmla="val -242529"/>
                <a:gd name="adj4" fmla="val 49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鏡頭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鏡頭前後蓋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6300192" y="2852936"/>
            <a:ext cx="2376264" cy="3096344"/>
            <a:chOff x="6300192" y="2852936"/>
            <a:chExt cx="2376264" cy="3096344"/>
          </a:xfrm>
        </p:grpSpPr>
        <p:pic>
          <p:nvPicPr>
            <p:cNvPr id="7" name="圖片 6" descr="IMG_7563.JPG"/>
            <p:cNvPicPr>
              <a:picLocks noChangeAspect="1"/>
            </p:cNvPicPr>
            <p:nvPr/>
          </p:nvPicPr>
          <p:blipFill>
            <a:blip r:embed="rId4" cstate="print"/>
            <a:srcRect l="23225" t="26375" r="29525" b="21650"/>
            <a:stretch>
              <a:fillRect/>
            </a:stretch>
          </p:blipFill>
          <p:spPr>
            <a:xfrm>
              <a:off x="6300192" y="2852936"/>
              <a:ext cx="2376264" cy="1742594"/>
            </a:xfrm>
            <a:prstGeom prst="rect">
              <a:avLst/>
            </a:prstGeom>
          </p:spPr>
        </p:pic>
        <p:sp>
          <p:nvSpPr>
            <p:cNvPr id="11" name="直線圖說文字 1 10"/>
            <p:cNvSpPr/>
            <p:nvPr/>
          </p:nvSpPr>
          <p:spPr>
            <a:xfrm>
              <a:off x="6444208" y="5373216"/>
              <a:ext cx="1944216" cy="576064"/>
            </a:xfrm>
            <a:prstGeom prst="borderCallout1">
              <a:avLst>
                <a:gd name="adj1" fmla="val -1406"/>
                <a:gd name="adj2" fmla="val 49964"/>
                <a:gd name="adj3" fmla="val -242529"/>
                <a:gd name="adj4" fmla="val 6312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電池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電池蓋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2746648" cy="79435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其他配件</a:t>
            </a:r>
            <a:endParaRPr lang="zh-TW" altLang="en-US" sz="40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323528" y="2060848"/>
            <a:ext cx="4032448" cy="1392155"/>
            <a:chOff x="323528" y="2060848"/>
            <a:chExt cx="4032448" cy="1392155"/>
          </a:xfrm>
        </p:grpSpPr>
        <p:pic>
          <p:nvPicPr>
            <p:cNvPr id="8" name="圖片 7" descr="IMG_761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28" y="2060848"/>
              <a:ext cx="2088232" cy="1392155"/>
            </a:xfrm>
            <a:prstGeom prst="rect">
              <a:avLst/>
            </a:prstGeom>
          </p:spPr>
        </p:pic>
        <p:sp>
          <p:nvSpPr>
            <p:cNvPr id="9" name="直線圖說文字 1 8"/>
            <p:cNvSpPr/>
            <p:nvPr/>
          </p:nvSpPr>
          <p:spPr>
            <a:xfrm>
              <a:off x="2771800" y="2492896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相機背帶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251520" y="4365104"/>
            <a:ext cx="4464496" cy="1440160"/>
            <a:chOff x="251520" y="4365104"/>
            <a:chExt cx="4464496" cy="1440160"/>
          </a:xfrm>
        </p:grpSpPr>
        <p:pic>
          <p:nvPicPr>
            <p:cNvPr id="5" name="圖片 4" descr="IMG_752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20" y="4365104"/>
              <a:ext cx="2160240" cy="1440160"/>
            </a:xfrm>
            <a:prstGeom prst="rect">
              <a:avLst/>
            </a:prstGeom>
          </p:spPr>
        </p:pic>
        <p:sp>
          <p:nvSpPr>
            <p:cNvPr id="10" name="直線圖說文字 1 9"/>
            <p:cNvSpPr/>
            <p:nvPr/>
          </p:nvSpPr>
          <p:spPr>
            <a:xfrm>
              <a:off x="2699792" y="4797152"/>
              <a:ext cx="2016224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電源線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充電器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220072" y="1988840"/>
            <a:ext cx="3672408" cy="1296144"/>
            <a:chOff x="5220072" y="1988840"/>
            <a:chExt cx="3672408" cy="1296144"/>
          </a:xfrm>
        </p:grpSpPr>
        <p:pic>
          <p:nvPicPr>
            <p:cNvPr id="7" name="圖片 6" descr="IMG_7613.JPG"/>
            <p:cNvPicPr>
              <a:picLocks noChangeAspect="1"/>
            </p:cNvPicPr>
            <p:nvPr/>
          </p:nvPicPr>
          <p:blipFill>
            <a:blip r:embed="rId4" cstate="print"/>
            <a:srcRect r="7407"/>
            <a:stretch>
              <a:fillRect/>
            </a:stretch>
          </p:blipFill>
          <p:spPr>
            <a:xfrm>
              <a:off x="5220072" y="1988840"/>
              <a:ext cx="1800200" cy="1296144"/>
            </a:xfrm>
            <a:prstGeom prst="rect">
              <a:avLst/>
            </a:prstGeom>
          </p:spPr>
        </p:pic>
        <p:sp>
          <p:nvSpPr>
            <p:cNvPr id="11" name="直線圖說文字 1 10"/>
            <p:cNvSpPr/>
            <p:nvPr/>
          </p:nvSpPr>
          <p:spPr>
            <a:xfrm>
              <a:off x="7308304" y="2492896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傳輸線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148064" y="4293096"/>
            <a:ext cx="3744416" cy="1440160"/>
            <a:chOff x="5148064" y="4293096"/>
            <a:chExt cx="3744416" cy="1440160"/>
          </a:xfrm>
        </p:grpSpPr>
        <p:pic>
          <p:nvPicPr>
            <p:cNvPr id="6" name="圖片 5" descr="IMG_7612.JPG"/>
            <p:cNvPicPr>
              <a:picLocks noChangeAspect="1"/>
            </p:cNvPicPr>
            <p:nvPr/>
          </p:nvPicPr>
          <p:blipFill>
            <a:blip r:embed="rId5" cstate="print"/>
            <a:srcRect r="13333"/>
            <a:stretch>
              <a:fillRect/>
            </a:stretch>
          </p:blipFill>
          <p:spPr>
            <a:xfrm>
              <a:off x="5148064" y="4293096"/>
              <a:ext cx="1872208" cy="1440160"/>
            </a:xfrm>
            <a:prstGeom prst="rect">
              <a:avLst/>
            </a:prstGeom>
          </p:spPr>
        </p:pic>
        <p:sp>
          <p:nvSpPr>
            <p:cNvPr id="12" name="直線圖說文字 1 11"/>
            <p:cNvSpPr/>
            <p:nvPr/>
          </p:nvSpPr>
          <p:spPr>
            <a:xfrm>
              <a:off x="7308304" y="4941168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AV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端值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2746648" cy="79435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清潔用組</a:t>
            </a:r>
            <a:endParaRPr lang="zh-TW" altLang="en-US" sz="40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683568" y="2204864"/>
            <a:ext cx="3312368" cy="1329378"/>
            <a:chOff x="683568" y="2204864"/>
            <a:chExt cx="3312368" cy="1329378"/>
          </a:xfrm>
        </p:grpSpPr>
        <p:pic>
          <p:nvPicPr>
            <p:cNvPr id="5" name="圖片 4" descr="IMG_7570.JPG"/>
            <p:cNvPicPr>
              <a:picLocks noChangeAspect="1"/>
            </p:cNvPicPr>
            <p:nvPr/>
          </p:nvPicPr>
          <p:blipFill>
            <a:blip r:embed="rId2" cstate="print"/>
            <a:srcRect l="21981" t="13189" r="20867" b="7678"/>
            <a:stretch>
              <a:fillRect/>
            </a:stretch>
          </p:blipFill>
          <p:spPr>
            <a:xfrm>
              <a:off x="683568" y="2204864"/>
              <a:ext cx="1440160" cy="1329378"/>
            </a:xfrm>
            <a:prstGeom prst="rect">
              <a:avLst/>
            </a:prstGeom>
          </p:spPr>
        </p:pic>
        <p:sp>
          <p:nvSpPr>
            <p:cNvPr id="9" name="直線圖說文字 1 8"/>
            <p:cNvSpPr/>
            <p:nvPr/>
          </p:nvSpPr>
          <p:spPr>
            <a:xfrm>
              <a:off x="2411760" y="2564904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拭鏡紙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55575" y="3861048"/>
            <a:ext cx="3240361" cy="2520280"/>
            <a:chOff x="755575" y="3861048"/>
            <a:chExt cx="3240361" cy="2520280"/>
          </a:xfrm>
        </p:grpSpPr>
        <p:pic>
          <p:nvPicPr>
            <p:cNvPr id="6" name="圖片 5" descr="IMG_7572.JPG"/>
            <p:cNvPicPr>
              <a:picLocks noChangeAspect="1"/>
            </p:cNvPicPr>
            <p:nvPr/>
          </p:nvPicPr>
          <p:blipFill>
            <a:blip r:embed="rId3" cstate="print"/>
            <a:srcRect l="9051" t="19288" r="6688" b="26375"/>
            <a:stretch>
              <a:fillRect/>
            </a:stretch>
          </p:blipFill>
          <p:spPr>
            <a:xfrm rot="16200000">
              <a:off x="37178" y="4579445"/>
              <a:ext cx="2520280" cy="1083485"/>
            </a:xfrm>
            <a:prstGeom prst="rect">
              <a:avLst/>
            </a:prstGeom>
          </p:spPr>
        </p:pic>
        <p:sp>
          <p:nvSpPr>
            <p:cNvPr id="10" name="直線圖說文字 1 9"/>
            <p:cNvSpPr/>
            <p:nvPr/>
          </p:nvSpPr>
          <p:spPr>
            <a:xfrm>
              <a:off x="2411760" y="5013176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79974"/>
                <a:gd name="adj4" fmla="val -6347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吹氣磊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004048" y="2132856"/>
            <a:ext cx="3672408" cy="1296144"/>
            <a:chOff x="5004048" y="2132856"/>
            <a:chExt cx="3672408" cy="1296144"/>
          </a:xfrm>
        </p:grpSpPr>
        <p:pic>
          <p:nvPicPr>
            <p:cNvPr id="7" name="圖片 6" descr="IMG_7573.JPG"/>
            <p:cNvPicPr>
              <a:picLocks noChangeAspect="1"/>
            </p:cNvPicPr>
            <p:nvPr/>
          </p:nvPicPr>
          <p:blipFill>
            <a:blip r:embed="rId4" cstate="print"/>
            <a:srcRect l="19288" t="19288" r="17713" b="14563"/>
            <a:stretch>
              <a:fillRect/>
            </a:stretch>
          </p:blipFill>
          <p:spPr>
            <a:xfrm>
              <a:off x="5004048" y="2132856"/>
              <a:ext cx="1851634" cy="1296144"/>
            </a:xfrm>
            <a:prstGeom prst="rect">
              <a:avLst/>
            </a:prstGeom>
          </p:spPr>
        </p:pic>
        <p:sp>
          <p:nvSpPr>
            <p:cNvPr id="11" name="直線圖說文字 1 10"/>
            <p:cNvSpPr/>
            <p:nvPr/>
          </p:nvSpPr>
          <p:spPr>
            <a:xfrm>
              <a:off x="7092280" y="2492896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拭鏡布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292080" y="3861048"/>
            <a:ext cx="3312368" cy="2304256"/>
            <a:chOff x="5292080" y="3861048"/>
            <a:chExt cx="3312368" cy="2304256"/>
          </a:xfrm>
        </p:grpSpPr>
        <p:pic>
          <p:nvPicPr>
            <p:cNvPr id="8" name="圖片 7" descr="IMG_7575.JPG"/>
            <p:cNvPicPr>
              <a:picLocks noChangeAspect="1"/>
            </p:cNvPicPr>
            <p:nvPr/>
          </p:nvPicPr>
          <p:blipFill>
            <a:blip r:embed="rId5" cstate="print"/>
            <a:srcRect l="14563" t="25194" r="20863" b="21650"/>
            <a:stretch>
              <a:fillRect/>
            </a:stretch>
          </p:blipFill>
          <p:spPr>
            <a:xfrm rot="16200000">
              <a:off x="4772218" y="4380910"/>
              <a:ext cx="2304256" cy="1264531"/>
            </a:xfrm>
            <a:prstGeom prst="rect">
              <a:avLst/>
            </a:prstGeom>
          </p:spPr>
        </p:pic>
        <p:sp>
          <p:nvSpPr>
            <p:cNvPr id="12" name="直線圖說文字 1 11"/>
            <p:cNvSpPr/>
            <p:nvPr/>
          </p:nvSpPr>
          <p:spPr>
            <a:xfrm>
              <a:off x="7020272" y="5013176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69896"/>
                <a:gd name="adj4" fmla="val -5798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清潔劑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195736" y="292494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70C0"/>
                </a:solidFill>
                <a:latin typeface="+mj-ea"/>
                <a:ea typeface="+mj-ea"/>
              </a:rPr>
              <a:t>使用操作</a:t>
            </a:r>
            <a:endParaRPr lang="zh-TW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060848"/>
            <a:ext cx="3600400" cy="424847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sz="2800" dirty="0" smtClean="0"/>
          </a:p>
          <a:p>
            <a:r>
              <a:rPr lang="zh-TW" altLang="en-US" sz="2800" dirty="0" smtClean="0"/>
              <a:t>裝電池的地方位於相機底部</a:t>
            </a:r>
            <a:endParaRPr lang="en-US" altLang="zh-TW" sz="2800" dirty="0" smtClean="0"/>
          </a:p>
          <a:p>
            <a:pPr>
              <a:buNone/>
            </a:pPr>
            <a:endParaRPr lang="en-US" altLang="zh-TW" sz="2800" dirty="0" smtClean="0"/>
          </a:p>
          <a:p>
            <a:r>
              <a:rPr lang="zh-TW" altLang="en-US" sz="2800" dirty="0" smtClean="0"/>
              <a:t>將底部蓋子打開，依照電池蓋上面的指示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如右圖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將電池以正確的方向插入，並蓋上蓋子</a:t>
            </a:r>
            <a:endParaRPr lang="en-US" altLang="zh-TW" sz="2800" dirty="0" smtClean="0"/>
          </a:p>
        </p:txBody>
      </p:sp>
      <p:grpSp>
        <p:nvGrpSpPr>
          <p:cNvPr id="6" name="群組 5"/>
          <p:cNvGrpSpPr/>
          <p:nvPr/>
        </p:nvGrpSpPr>
        <p:grpSpPr>
          <a:xfrm>
            <a:off x="4355976" y="1196752"/>
            <a:ext cx="4127344" cy="2831976"/>
            <a:chOff x="4572000" y="2132856"/>
            <a:chExt cx="4127344" cy="2831976"/>
          </a:xfrm>
        </p:grpSpPr>
        <p:pic>
          <p:nvPicPr>
            <p:cNvPr id="4" name="圖片 3" descr="IMG_7533.JPG"/>
            <p:cNvPicPr>
              <a:picLocks noChangeAspect="1"/>
            </p:cNvPicPr>
            <p:nvPr/>
          </p:nvPicPr>
          <p:blipFill>
            <a:blip r:embed="rId2" cstate="print"/>
            <a:srcRect l="20872" t="13045"/>
            <a:stretch>
              <a:fillRect/>
            </a:stretch>
          </p:blipFill>
          <p:spPr>
            <a:xfrm>
              <a:off x="4932040" y="2204864"/>
              <a:ext cx="3767304" cy="2759968"/>
            </a:xfrm>
            <a:prstGeom prst="rect">
              <a:avLst/>
            </a:prstGeom>
          </p:spPr>
        </p:pic>
        <p:sp>
          <p:nvSpPr>
            <p:cNvPr id="5" name="橢圓 4"/>
            <p:cNvSpPr/>
            <p:nvPr/>
          </p:nvSpPr>
          <p:spPr>
            <a:xfrm>
              <a:off x="4572000" y="2132856"/>
              <a:ext cx="3888432" cy="223224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2746648" cy="79435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安裝電池</a:t>
            </a:r>
            <a:endParaRPr lang="zh-TW" altLang="en-US" sz="40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4427984" y="4293096"/>
            <a:ext cx="4301530" cy="2232248"/>
            <a:chOff x="4572000" y="4293096"/>
            <a:chExt cx="4301530" cy="2232248"/>
          </a:xfrm>
        </p:grpSpPr>
        <p:pic>
          <p:nvPicPr>
            <p:cNvPr id="7" name="圖片 6" descr="IMG_7563.JPG"/>
            <p:cNvPicPr>
              <a:picLocks noChangeAspect="1"/>
            </p:cNvPicPr>
            <p:nvPr/>
          </p:nvPicPr>
          <p:blipFill>
            <a:blip r:embed="rId3" cstate="print"/>
            <a:srcRect l="21429" t="25000" r="28571" b="21429"/>
            <a:stretch>
              <a:fillRect/>
            </a:stretch>
          </p:blipFill>
          <p:spPr>
            <a:xfrm>
              <a:off x="4572000" y="4941168"/>
              <a:ext cx="2217848" cy="1584176"/>
            </a:xfrm>
            <a:prstGeom prst="rect">
              <a:avLst/>
            </a:prstGeom>
          </p:spPr>
        </p:pic>
        <p:sp>
          <p:nvSpPr>
            <p:cNvPr id="9" name="矩形圖說文字 8"/>
            <p:cNvSpPr/>
            <p:nvPr/>
          </p:nvSpPr>
          <p:spPr>
            <a:xfrm>
              <a:off x="6876256" y="4293096"/>
              <a:ext cx="1997274" cy="1224136"/>
            </a:xfrm>
            <a:prstGeom prst="wedgeRectCallout">
              <a:avLst>
                <a:gd name="adj1" fmla="val -48371"/>
                <a:gd name="adj2" fmla="val 77290"/>
              </a:avLst>
            </a:prstGeom>
            <a:noFill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使用電池前記得先將電池上的黃色蓋子打開</a:t>
              </a:r>
              <a:endParaRPr lang="zh-TW" alt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57200" y="1935480"/>
            <a:ext cx="3826768" cy="4389120"/>
          </a:xfrm>
        </p:spPr>
        <p:txBody>
          <a:bodyPr>
            <a:noAutofit/>
          </a:bodyPr>
          <a:lstStyle/>
          <a:p>
            <a:r>
              <a:rPr lang="zh-TW" altLang="en-US" sz="2800" dirty="0" smtClean="0"/>
              <a:t>先將插頭插上插座之後再將電源線接上充電器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如右圖</a:t>
            </a:r>
            <a:r>
              <a:rPr lang="en-US" altLang="zh-TW" sz="2800" dirty="0" smtClean="0"/>
              <a:t>)</a:t>
            </a:r>
          </a:p>
          <a:p>
            <a:r>
              <a:rPr lang="zh-TW" altLang="en-US" sz="2800" dirty="0" smtClean="0"/>
              <a:t>把黃色電池蓋拔開之後，再裝入充電器裡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如右圖</a:t>
            </a:r>
            <a:r>
              <a:rPr lang="en-US" altLang="zh-TW" sz="2800" dirty="0" smtClean="0"/>
              <a:t>)</a:t>
            </a:r>
          </a:p>
          <a:p>
            <a:r>
              <a:rPr lang="zh-TW" altLang="en-US" sz="2800" dirty="0" smtClean="0"/>
              <a:t>亮紅燈時電量尚未充滿，亮黃燈時代表電量充滿</a:t>
            </a:r>
            <a:endParaRPr lang="zh-TW" altLang="en-US" sz="2800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2746648" cy="79435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電池沒電時</a:t>
            </a:r>
            <a:endParaRPr lang="zh-TW" altLang="en-US" sz="40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5004048" y="1556792"/>
            <a:ext cx="3312368" cy="2208245"/>
            <a:chOff x="5004048" y="1556792"/>
            <a:chExt cx="3312368" cy="2208245"/>
          </a:xfrm>
        </p:grpSpPr>
        <p:pic>
          <p:nvPicPr>
            <p:cNvPr id="10" name="圖片 9" descr="IMG_7618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1556792"/>
              <a:ext cx="3312368" cy="2208245"/>
            </a:xfrm>
            <a:prstGeom prst="rect">
              <a:avLst/>
            </a:prstGeom>
          </p:spPr>
        </p:pic>
        <p:sp>
          <p:nvSpPr>
            <p:cNvPr id="12" name="橢圓 11"/>
            <p:cNvSpPr/>
            <p:nvPr/>
          </p:nvSpPr>
          <p:spPr>
            <a:xfrm>
              <a:off x="5868144" y="2636912"/>
              <a:ext cx="792088" cy="7920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/>
            <p:cNvSpPr/>
            <p:nvPr/>
          </p:nvSpPr>
          <p:spPr>
            <a:xfrm>
              <a:off x="6876256" y="2636912"/>
              <a:ext cx="792088" cy="7920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004048" y="3933056"/>
            <a:ext cx="3348373" cy="2232248"/>
            <a:chOff x="5004048" y="3933056"/>
            <a:chExt cx="3348373" cy="2232248"/>
          </a:xfrm>
        </p:grpSpPr>
        <p:pic>
          <p:nvPicPr>
            <p:cNvPr id="11" name="圖片 10" descr="IMG_762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3933056"/>
              <a:ext cx="3348373" cy="2232248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>
              <a:off x="6732240" y="4581128"/>
              <a:ext cx="1152128" cy="144016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安裝鏡頭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204864"/>
            <a:ext cx="5472608" cy="5040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2800" dirty="0" smtClean="0"/>
              <a:t>將機身蓋與鏡頭後蓋開啟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如下圖</a:t>
            </a:r>
            <a:r>
              <a:rPr lang="en-US" altLang="zh-TW" sz="2800" dirty="0" smtClean="0"/>
              <a:t>)</a:t>
            </a:r>
            <a:endParaRPr lang="zh-TW" altLang="en-US" sz="2800" dirty="0"/>
          </a:p>
        </p:txBody>
      </p:sp>
      <p:grpSp>
        <p:nvGrpSpPr>
          <p:cNvPr id="8" name="群組 7"/>
          <p:cNvGrpSpPr/>
          <p:nvPr/>
        </p:nvGrpSpPr>
        <p:grpSpPr>
          <a:xfrm>
            <a:off x="611560" y="3429000"/>
            <a:ext cx="3456384" cy="3168352"/>
            <a:chOff x="611560" y="3429000"/>
            <a:chExt cx="3456384" cy="3168352"/>
          </a:xfrm>
        </p:grpSpPr>
        <p:pic>
          <p:nvPicPr>
            <p:cNvPr id="4" name="圖片 3" descr="IMG_7496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576" y="3429000"/>
              <a:ext cx="3240360" cy="2157442"/>
            </a:xfrm>
            <a:prstGeom prst="rect">
              <a:avLst/>
            </a:prstGeom>
          </p:spPr>
        </p:pic>
        <p:sp>
          <p:nvSpPr>
            <p:cNvPr id="6" name="直線圖說文字 1 5"/>
            <p:cNvSpPr/>
            <p:nvPr/>
          </p:nvSpPr>
          <p:spPr>
            <a:xfrm>
              <a:off x="611560" y="5805264"/>
              <a:ext cx="3456384" cy="792088"/>
            </a:xfrm>
            <a:prstGeom prst="borderCallout1">
              <a:avLst>
                <a:gd name="adj1" fmla="val -1406"/>
                <a:gd name="adj2" fmla="val 21596"/>
                <a:gd name="adj3" fmla="val -136707"/>
                <a:gd name="adj4" fmla="val 5267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機身蓋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(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向左旋開啟，向右旋鎖緊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)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5004048" y="2852936"/>
            <a:ext cx="3456384" cy="3744416"/>
            <a:chOff x="5004048" y="2852936"/>
            <a:chExt cx="3456384" cy="3744416"/>
          </a:xfrm>
        </p:grpSpPr>
        <p:pic>
          <p:nvPicPr>
            <p:cNvPr id="5" name="圖片 4" descr="IMG_7498.JPG"/>
            <p:cNvPicPr>
              <a:picLocks noChangeAspect="1"/>
            </p:cNvPicPr>
            <p:nvPr/>
          </p:nvPicPr>
          <p:blipFill>
            <a:blip r:embed="rId3" cstate="print"/>
            <a:srcRect l="16775" t="15000" r="6658" b="7500"/>
            <a:stretch>
              <a:fillRect/>
            </a:stretch>
          </p:blipFill>
          <p:spPr>
            <a:xfrm rot="16200000">
              <a:off x="5539462" y="3253627"/>
              <a:ext cx="2457565" cy="1656184"/>
            </a:xfrm>
            <a:prstGeom prst="rect">
              <a:avLst/>
            </a:prstGeom>
          </p:spPr>
        </p:pic>
        <p:sp>
          <p:nvSpPr>
            <p:cNvPr id="7" name="直線圖說文字 1 6"/>
            <p:cNvSpPr/>
            <p:nvPr/>
          </p:nvSpPr>
          <p:spPr>
            <a:xfrm>
              <a:off x="5004048" y="5805264"/>
              <a:ext cx="3456384" cy="792088"/>
            </a:xfrm>
            <a:prstGeom prst="borderCallout1">
              <a:avLst>
                <a:gd name="adj1" fmla="val -1406"/>
                <a:gd name="adj2" fmla="val 21596"/>
                <a:gd name="adj3" fmla="val -94562"/>
                <a:gd name="adj4" fmla="val 4763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鏡頭後蓋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(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向左旋開啟，向右旋鎖緊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)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976</TotalTime>
  <Words>498</Words>
  <Application>Microsoft Office PowerPoint</Application>
  <PresentationFormat>如螢幕大小 (4:3)</PresentationFormat>
  <Paragraphs>109</Paragraphs>
  <Slides>22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流線</vt:lpstr>
      <vt:lpstr>500D快速上手</vt:lpstr>
      <vt:lpstr>投影片 2</vt:lpstr>
      <vt:lpstr>相機物件</vt:lpstr>
      <vt:lpstr>其他配件</vt:lpstr>
      <vt:lpstr>清潔用組</vt:lpstr>
      <vt:lpstr>投影片 6</vt:lpstr>
      <vt:lpstr>安裝電池</vt:lpstr>
      <vt:lpstr>電池沒電時</vt:lpstr>
      <vt:lpstr>安裝鏡頭</vt:lpstr>
      <vt:lpstr>安裝鏡頭</vt:lpstr>
      <vt:lpstr>裝記憶卡</vt:lpstr>
      <vt:lpstr>開關位置</vt:lpstr>
      <vt:lpstr>投影片 13</vt:lpstr>
      <vt:lpstr>正面部分</vt:lpstr>
      <vt:lpstr>背面部分</vt:lpstr>
      <vt:lpstr>鏡頭部分</vt:lpstr>
      <vt:lpstr>投影片 17</vt:lpstr>
      <vt:lpstr>拍攝設定</vt:lpstr>
      <vt:lpstr>投影片 19</vt:lpstr>
      <vt:lpstr>基本拍攝模式</vt:lpstr>
      <vt:lpstr>創意拍攝模式</vt:lpstr>
      <vt:lpstr>注意事項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</dc:creator>
  <cp:lastModifiedBy>user</cp:lastModifiedBy>
  <cp:revision>96</cp:revision>
  <dcterms:created xsi:type="dcterms:W3CDTF">2010-08-12T02:40:33Z</dcterms:created>
  <dcterms:modified xsi:type="dcterms:W3CDTF">2010-12-17T08:14:42Z</dcterms:modified>
</cp:coreProperties>
</file>